
<file path=[Content_Types].xml><?xml version="1.0" encoding="utf-8"?>
<Types xmlns="http://schemas.openxmlformats.org/package/2006/content-types">
  <Default Extension="png" ContentType="image/png"/>
  <Default Extension="jpg&amp;ehk=y2XcMVDWYHdxb6DKE7xDEA&amp;r=0&amp;pid=OfficeInsert" ContentType="image/jpeg"/>
  <Default Extension="jpg&amp;ehk=cOLvaqnJd8alOOoqkf" ContentType="image/jpeg"/>
  <Default Extension="jpeg" ContentType="image/jpeg"/>
  <Default Extension="rels" ContentType="application/vnd.openxmlformats-package.relationships+xml"/>
  <Default Extension="xml" ContentType="application/xml"/>
  <Default Extension="jpg&amp;ehk=3HrOTfVs9E1OM6BPH" ContentType="image/jpeg"/>
  <Default Extension="wdp" ContentType="image/vnd.ms-photo"/>
  <Default Extension="jpg&amp;ehk=LM3BFrt3b" ContentType="image/jpeg"/>
  <Default Extension="mp4" ContentType="video/mp4"/>
  <Default Extension="JPG&amp;ehk=YIsqb9FJRhC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73" r:id="rId5"/>
    <p:sldId id="260" r:id="rId6"/>
    <p:sldId id="275" r:id="rId7"/>
    <p:sldId id="262" r:id="rId8"/>
    <p:sldId id="264" r:id="rId9"/>
    <p:sldId id="263" r:id="rId10"/>
    <p:sldId id="276" r:id="rId11"/>
    <p:sldId id="265" r:id="rId12"/>
    <p:sldId id="266" r:id="rId13"/>
    <p:sldId id="267" r:id="rId14"/>
    <p:sldId id="268" r:id="rId15"/>
    <p:sldId id="269" r:id="rId16"/>
    <p:sldId id="270" r:id="rId17"/>
    <p:sldId id="277" r:id="rId18"/>
    <p:sldId id="278" r:id="rId19"/>
    <p:sldId id="271" r:id="rId20"/>
    <p:sldId id="274" r:id="rId21"/>
    <p:sldId id="25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03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32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86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917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63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0791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23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84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3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71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19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6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24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5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8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37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85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68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7" Type="http://schemas.openxmlformats.org/officeDocument/2006/relationships/image" Target="../media/image10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7.mp4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7" Type="http://schemas.openxmlformats.org/officeDocument/2006/relationships/image" Target="../media/image10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7.mp4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0.mp4"/><Relationship Id="rId7" Type="http://schemas.openxmlformats.org/officeDocument/2006/relationships/image" Target="../media/image13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10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14.mp4"/><Relationship Id="rId7" Type="http://schemas.openxmlformats.org/officeDocument/2006/relationships/hyperlink" Target="https://www.flickr.com/photos/raybouk/9754412161/" TargetMode="External"/><Relationship Id="rId12" Type="http://schemas.openxmlformats.org/officeDocument/2006/relationships/hyperlink" Target="http://www.clutchd.com/2009/04/four-bugatti-centenaire-models-revealed-at-the-concorso-deleganza/" TargetMode="Externa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16.jpg&amp;ehk=y2XcMVDWYHdxb6DKE7xDEA&amp;r=0&amp;pid=OfficeInsert"/><Relationship Id="rId11" Type="http://schemas.openxmlformats.org/officeDocument/2006/relationships/image" Target="../media/image19.jpg&amp;ehk=3HrOTfVs9E1OM6BPH"/><Relationship Id="rId5" Type="http://schemas.openxmlformats.org/officeDocument/2006/relationships/slideLayout" Target="../slideLayouts/slideLayout2.xml"/><Relationship Id="rId10" Type="http://schemas.openxmlformats.org/officeDocument/2006/relationships/hyperlink" Target="https://creativecommons.org/licenses/by/2.0/" TargetMode="External"/><Relationship Id="rId4" Type="http://schemas.openxmlformats.org/officeDocument/2006/relationships/video" Target="../media/media14.mp4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&amp;ehk=cOLvaqnJd8alOOoqkf"/><Relationship Id="rId13" Type="http://schemas.openxmlformats.org/officeDocument/2006/relationships/hyperlink" Target="https://creativecommons.org/licenses/by-sa/3.0/" TargetMode="External"/><Relationship Id="rId3" Type="http://schemas.microsoft.com/office/2007/relationships/media" Target="../media/media3.mp4"/><Relationship Id="rId7" Type="http://schemas.openxmlformats.org/officeDocument/2006/relationships/image" Target="../media/image6.png"/><Relationship Id="rId12" Type="http://schemas.openxmlformats.org/officeDocument/2006/relationships/hyperlink" Target="http://commons.wikimedia.org/wiki/File:Traffic_congestion_at_A325.JPG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11" Type="http://schemas.openxmlformats.org/officeDocument/2006/relationships/image" Target="../media/image21.JPG&amp;ehk=YIsqb9FJRhC"/><Relationship Id="rId5" Type="http://schemas.openxmlformats.org/officeDocument/2006/relationships/slideLayout" Target="../slideLayouts/slideLayout2.xml"/><Relationship Id="rId10" Type="http://schemas.openxmlformats.org/officeDocument/2006/relationships/hyperlink" Target="https://creativecommons.org/licenses/by-nc-nd/3.0/" TargetMode="External"/><Relationship Id="rId4" Type="http://schemas.openxmlformats.org/officeDocument/2006/relationships/video" Target="../media/media3.mp4"/><Relationship Id="rId9" Type="http://schemas.openxmlformats.org/officeDocument/2006/relationships/hyperlink" Target="http://www.freefoto.co/preview/21-23-10/Traffic-Jam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image" Target="../media/image8.png"/><Relationship Id="rId3" Type="http://schemas.microsoft.com/office/2007/relationships/media" Target="../media/media7.mp4"/><Relationship Id="rId7" Type="http://schemas.microsoft.com/office/2007/relationships/media" Target="../media/media5.mp4"/><Relationship Id="rId12" Type="http://schemas.openxmlformats.org/officeDocument/2006/relationships/image" Target="../media/image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11" Type="http://schemas.openxmlformats.org/officeDocument/2006/relationships/image" Target="../media/image10.png"/><Relationship Id="rId5" Type="http://schemas.microsoft.com/office/2007/relationships/media" Target="../media/media6.mp4"/><Relationship Id="rId10" Type="http://schemas.openxmlformats.org/officeDocument/2006/relationships/image" Target="../media/image7.png"/><Relationship Id="rId4" Type="http://schemas.openxmlformats.org/officeDocument/2006/relationships/video" Target="../media/media7.mp4"/><Relationship Id="rId9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video" Target="../media/media10.mp4"/><Relationship Id="rId13" Type="http://schemas.openxmlformats.org/officeDocument/2006/relationships/image" Target="../media/image23.png"/><Relationship Id="rId3" Type="http://schemas.microsoft.com/office/2007/relationships/media" Target="../media/media15.mp4"/><Relationship Id="rId7" Type="http://schemas.microsoft.com/office/2007/relationships/media" Target="../media/media10.mp4"/><Relationship Id="rId12" Type="http://schemas.openxmlformats.org/officeDocument/2006/relationships/image" Target="../media/image11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video" Target="../media/media9.mp4"/><Relationship Id="rId11" Type="http://schemas.microsoft.com/office/2007/relationships/hdphoto" Target="../media/hdphoto1.wdp"/><Relationship Id="rId5" Type="http://schemas.microsoft.com/office/2007/relationships/media" Target="../media/media9.mp4"/><Relationship Id="rId15" Type="http://schemas.openxmlformats.org/officeDocument/2006/relationships/image" Target="../media/image13.png"/><Relationship Id="rId10" Type="http://schemas.openxmlformats.org/officeDocument/2006/relationships/image" Target="../media/image22.png"/><Relationship Id="rId4" Type="http://schemas.openxmlformats.org/officeDocument/2006/relationships/video" Target="../media/media15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thinkbig.com/en/who-should-pay-the-traffic-fines-for-driverless-cars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heconversation.com/cops-may-feel-biggest-impact-from-driverless-car-revolution-38767" TargetMode="External"/><Relationship Id="rId4" Type="http://schemas.openxmlformats.org/officeDocument/2006/relationships/image" Target="../media/image25.jpg&amp;ehk=LM3BFrt3b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higan.gov/documents/msp/BrakeTesting-MSP_VehicleEval08_Web_221473_7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d/4.0/" TargetMode="External"/><Relationship Id="rId4" Type="http://schemas.openxmlformats.org/officeDocument/2006/relationships/hyperlink" Target="http://theconversation.com/cops-may-feel-biggest-impact-from-driverless-car-revolution-38767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5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0E589-505D-4DBB-8F68-FA56B47BFC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1" y="493888"/>
            <a:ext cx="8001000" cy="2971801"/>
          </a:xfrm>
        </p:spPr>
        <p:txBody>
          <a:bodyPr/>
          <a:lstStyle/>
          <a:p>
            <a:r>
              <a:rPr lang="en-US" dirty="0"/>
              <a:t>Traffic 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CB6393-373E-42FD-8C89-B1471E07B6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1: Constant Lambda</a:t>
            </a:r>
          </a:p>
          <a:p>
            <a:r>
              <a:rPr lang="en-US" dirty="0"/>
              <a:t>Joel Chavali</a:t>
            </a:r>
          </a:p>
          <a:p>
            <a:r>
              <a:rPr lang="en-US" dirty="0"/>
              <a:t>Vistas In Advanced Computing</a:t>
            </a:r>
          </a:p>
          <a:p>
            <a:r>
              <a:rPr lang="en-US" dirty="0"/>
              <a:t>August 11, 2017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9448F-BEB0-44EA-9C23-4F8FCA69E312}"/>
              </a:ext>
            </a:extLst>
          </p:cNvPr>
          <p:cNvSpPr txBox="1"/>
          <p:nvPr/>
        </p:nvSpPr>
        <p:spPr>
          <a:xfrm>
            <a:off x="5362222" y="493888"/>
            <a:ext cx="197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Racing Theme</a:t>
            </a:r>
          </a:p>
        </p:txBody>
      </p:sp>
    </p:spTree>
    <p:extLst>
      <p:ext uri="{BB962C8B-B14F-4D97-AF65-F5344CB8AC3E}">
        <p14:creationId xmlns:p14="http://schemas.microsoft.com/office/powerpoint/2010/main" val="3436462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5BD1B1-F5AE-4DF8-9FA4-66D4AD09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Deceleration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1B9B73-9D81-43F9-A52D-B95C9F125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Vid goes here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NASCAR Just Start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Tires Down Side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979AAA-1EF5-413C-A772-488573174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1" y="2209799"/>
            <a:ext cx="3842633" cy="40342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Vehicles decelerate 30% from a steady state.</a:t>
            </a:r>
          </a:p>
          <a:p>
            <a:r>
              <a:rPr lang="en-US" dirty="0"/>
              <a:t>More Realistic, Everyday Driving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Increases and Decreases in speed due to road.</a:t>
            </a:r>
          </a:p>
          <a:p>
            <a:r>
              <a:rPr lang="en-US" dirty="0"/>
              <a:t>Program Specs: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Time: 30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dt</a:t>
            </a:r>
            <a:r>
              <a:rPr lang="en-US" dirty="0"/>
              <a:t>: 0.1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Lambda: 0.90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Veh</a:t>
            </a:r>
            <a:r>
              <a:rPr lang="en-US" dirty="0"/>
              <a:t> Length: 4.80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Init</a:t>
            </a:r>
            <a:r>
              <a:rPr lang="en-US" dirty="0"/>
              <a:t> Sep </a:t>
            </a:r>
            <a:r>
              <a:rPr lang="en-US" dirty="0" err="1"/>
              <a:t>Dist</a:t>
            </a:r>
            <a:r>
              <a:rPr lang="en-US" dirty="0"/>
              <a:t>: 80.00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Init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:  30.00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Distance Comparison Program3">
            <a:hlinkClick r:id="" action="ppaction://media"/>
            <a:extLst>
              <a:ext uri="{FF2B5EF4-FFF2-40B4-BE49-F238E27FC236}">
                <a16:creationId xmlns:a16="http://schemas.microsoft.com/office/drawing/2014/main" id="{59E17739-1222-4D69-9784-515DCC6CD9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73164" y="281162"/>
            <a:ext cx="3965693" cy="29742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Separation Comparison Program3">
            <a:hlinkClick r:id="" action="ppaction://media"/>
            <a:extLst>
              <a:ext uri="{FF2B5EF4-FFF2-40B4-BE49-F238E27FC236}">
                <a16:creationId xmlns:a16="http://schemas.microsoft.com/office/drawing/2014/main" id="{A2681AFB-C9F1-44FE-A115-70F892A1633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73164" y="3660070"/>
            <a:ext cx="3965693" cy="29742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13070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BA801-1063-47CB-908F-0943323A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 from 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824FC-3CEA-4F0F-86A2-9B17AE9D5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Vid goes here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Drag Race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Truck Drag Race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Drag Race Christmas Tree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Tire Background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08B5B-6690-41A4-8FD8-E2CF73244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3890555"/>
          </a:xfrm>
        </p:spPr>
        <p:txBody>
          <a:bodyPr>
            <a:normAutofit/>
          </a:bodyPr>
          <a:lstStyle/>
          <a:p>
            <a:r>
              <a:rPr lang="en-US" dirty="0"/>
              <a:t>Lane of cars accelerate to 42 m/s from rest.</a:t>
            </a:r>
          </a:p>
          <a:p>
            <a:r>
              <a:rPr lang="en-US" dirty="0"/>
              <a:t>Real Life, Happens briefly at lights, Highway On Ramps</a:t>
            </a:r>
          </a:p>
          <a:p>
            <a:r>
              <a:rPr lang="en-US" dirty="0"/>
              <a:t>Program Specs: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0 -&gt; 42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Time: 30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dt</a:t>
            </a:r>
            <a:r>
              <a:rPr lang="en-US" dirty="0"/>
              <a:t>: 0.1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Lambda: 0.90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Veh</a:t>
            </a:r>
            <a:r>
              <a:rPr lang="en-US" dirty="0"/>
              <a:t> Length: 4.80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Init</a:t>
            </a:r>
            <a:r>
              <a:rPr lang="en-US" dirty="0"/>
              <a:t> Sep </a:t>
            </a:r>
            <a:r>
              <a:rPr lang="en-US" dirty="0" err="1"/>
              <a:t>Dist</a:t>
            </a:r>
            <a:r>
              <a:rPr lang="en-US" dirty="0"/>
              <a:t>: 80.00 m</a:t>
            </a:r>
          </a:p>
        </p:txBody>
      </p:sp>
      <p:pic>
        <p:nvPicPr>
          <p:cNvPr id="6" name="Distance Comparison Program4">
            <a:hlinkClick r:id="" action="ppaction://media"/>
            <a:extLst>
              <a:ext uri="{FF2B5EF4-FFF2-40B4-BE49-F238E27FC236}">
                <a16:creationId xmlns:a16="http://schemas.microsoft.com/office/drawing/2014/main" id="{33509438-90E6-416A-AFDE-DDA89963C1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73164" y="224718"/>
            <a:ext cx="3965693" cy="29742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Separation Comparison Program3">
            <a:hlinkClick r:id="" action="ppaction://media"/>
            <a:extLst>
              <a:ext uri="{FF2B5EF4-FFF2-40B4-BE49-F238E27FC236}">
                <a16:creationId xmlns:a16="http://schemas.microsoft.com/office/drawing/2014/main" id="{A9C4313E-9A41-4223-950C-AADD38C115B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73164" y="3660070"/>
            <a:ext cx="3965693" cy="29742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4166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C73EE-DC16-4636-BEC0-5C32259C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Decelerating to a stop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DDED8-AE58-4121-ABEE-E46740C17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Vid goes here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Tire Down Side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Race Car Crash, Red Flag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AF43A-E84A-46D4-A255-C84245D14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41387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Line of vehicles decelerates to rest at their maximum braking power. </a:t>
            </a:r>
          </a:p>
          <a:p>
            <a:r>
              <a:rPr lang="en-US" dirty="0"/>
              <a:t>Usually only in Emergency Stopping</a:t>
            </a:r>
          </a:p>
          <a:p>
            <a:r>
              <a:rPr lang="en-US" dirty="0"/>
              <a:t>	Responding to Crashes</a:t>
            </a:r>
          </a:p>
          <a:p>
            <a:r>
              <a:rPr lang="en-US" dirty="0"/>
              <a:t>	Pedestrian or Obstruction</a:t>
            </a:r>
          </a:p>
          <a:p>
            <a:r>
              <a:rPr lang="en-US" dirty="0"/>
              <a:t>Program Specs: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30 -&gt; 0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Time: 30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dt</a:t>
            </a:r>
            <a:r>
              <a:rPr lang="en-US" dirty="0"/>
              <a:t>: 0.1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Lambda: 0.90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Veh</a:t>
            </a:r>
            <a:r>
              <a:rPr lang="en-US" dirty="0"/>
              <a:t> Length: 4.80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Init</a:t>
            </a:r>
            <a:r>
              <a:rPr lang="en-US" dirty="0"/>
              <a:t> Sep </a:t>
            </a:r>
            <a:r>
              <a:rPr lang="en-US" dirty="0" err="1"/>
              <a:t>Dist</a:t>
            </a:r>
            <a:r>
              <a:rPr lang="en-US" dirty="0"/>
              <a:t>: 80.00 m</a:t>
            </a:r>
          </a:p>
        </p:txBody>
      </p:sp>
      <p:pic>
        <p:nvPicPr>
          <p:cNvPr id="6" name="Distance Comparison Program5">
            <a:hlinkClick r:id="" action="ppaction://media"/>
            <a:extLst>
              <a:ext uri="{FF2B5EF4-FFF2-40B4-BE49-F238E27FC236}">
                <a16:creationId xmlns:a16="http://schemas.microsoft.com/office/drawing/2014/main" id="{06A20A87-B9F5-4787-B152-1E50F05364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73163" y="281162"/>
            <a:ext cx="3965693" cy="29742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Separation Comparison Program5">
            <a:hlinkClick r:id="" action="ppaction://media"/>
            <a:extLst>
              <a:ext uri="{FF2B5EF4-FFF2-40B4-BE49-F238E27FC236}">
                <a16:creationId xmlns:a16="http://schemas.microsoft.com/office/drawing/2014/main" id="{F991C165-CD13-4E09-A662-34CDDECD596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73163" y="3660070"/>
            <a:ext cx="3965693" cy="29742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3854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C30204-F1F9-4A99-B7C0-E1A2DFE99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initial position (Broad)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14A511-87A0-47B7-A024-F5A3FAE2D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Varying the </a:t>
            </a:r>
            <a:r>
              <a:rPr lang="en-US">
                <a:solidFill>
                  <a:schemeClr val="tx1">
                    <a:lumMod val="85000"/>
                  </a:schemeClr>
                </a:solidFill>
              </a:rPr>
              <a:t>Initial Separation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Distance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Optimize Traffic Loads on Roads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Model Specifications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Decelerate to Stop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Time: 30 s</a:t>
            </a:r>
          </a:p>
          <a:p>
            <a:pPr lvl="1"/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0.1s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Lambda: 0.9</a:t>
            </a:r>
          </a:p>
          <a:p>
            <a:pPr lvl="1"/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Veh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Length: 4.80 m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Initial Velocity 30 m/s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EE3560-71E2-4365-A56C-32F5D2A3E1A7}"/>
              </a:ext>
            </a:extLst>
          </p:cNvPr>
          <p:cNvSpPr txBox="1"/>
          <p:nvPr/>
        </p:nvSpPr>
        <p:spPr>
          <a:xfrm>
            <a:off x="9064978" y="406400"/>
            <a:ext cx="2912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Vid Goes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Cars Spread Out</a:t>
            </a:r>
          </a:p>
          <a:p>
            <a:endParaRPr lang="en-US" dirty="0"/>
          </a:p>
        </p:txBody>
      </p:sp>
      <p:pic>
        <p:nvPicPr>
          <p:cNvPr id="3" name="BroadSepDistVar">
            <a:hlinkClick r:id="" action="ppaction://media"/>
            <a:extLst>
              <a:ext uri="{FF2B5EF4-FFF2-40B4-BE49-F238E27FC236}">
                <a16:creationId xmlns:a16="http://schemas.microsoft.com/office/drawing/2014/main" id="{5881A96F-ADC0-49EC-8BFC-AA2FAB02D8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58101" y="300567"/>
            <a:ext cx="5334000" cy="40005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3343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9771C-91D4-42DA-9E52-F14FBE2A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initial position </a:t>
            </a:r>
            <a:br>
              <a:rPr lang="en-US" dirty="0"/>
            </a:br>
            <a:r>
              <a:rPr lang="en-US" dirty="0"/>
              <a:t>(fine)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4CCFC-5038-472C-A9C4-2DA130402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742245"/>
            <a:ext cx="8534400" cy="3615267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Model Specifications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Decelerate to Stop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Time: 30 s</a:t>
            </a:r>
          </a:p>
          <a:p>
            <a:pPr lvl="1"/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0.1s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Lambda: 0.9</a:t>
            </a:r>
          </a:p>
          <a:p>
            <a:pPr lvl="1"/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Veh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Length: 4.80 m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Initial Velocity 30 m/s 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Min Sep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Dist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37 m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Practical Sep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Dist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50 m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Limitations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Reaction Time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Mechanical Delay</a:t>
            </a:r>
          </a:p>
          <a:p>
            <a:pPr lvl="1"/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47CC74-DB31-4BB9-86E9-93039B8B3FDA}"/>
              </a:ext>
            </a:extLst>
          </p:cNvPr>
          <p:cNvSpPr txBox="1"/>
          <p:nvPr/>
        </p:nvSpPr>
        <p:spPr>
          <a:xfrm>
            <a:off x="9369778" y="214489"/>
            <a:ext cx="3014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Vid Goes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Cars Bumper to Bumper </a:t>
            </a:r>
          </a:p>
          <a:p>
            <a:endParaRPr lang="en-US" dirty="0"/>
          </a:p>
        </p:txBody>
      </p:sp>
      <p:pic>
        <p:nvPicPr>
          <p:cNvPr id="5" name="FineSepDistVar">
            <a:hlinkClick r:id="" action="ppaction://media"/>
            <a:extLst>
              <a:ext uri="{FF2B5EF4-FFF2-40B4-BE49-F238E27FC236}">
                <a16:creationId xmlns:a16="http://schemas.microsoft.com/office/drawing/2014/main" id="{77C92E78-9BC1-4672-B65C-840550D0F8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73800" y="300568"/>
            <a:ext cx="5334000" cy="40005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1127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B71917-496A-493B-9CF4-20C213B5B6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2826" t="1238" r="2317" b="1334"/>
          <a:stretch/>
        </p:blipFill>
        <p:spPr>
          <a:xfrm>
            <a:off x="5642111" y="1353043"/>
            <a:ext cx="2870217" cy="2948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8C123-489C-44A0-885B-ED35D9A0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lambda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0251E-B43B-4981-8EB4-53EB6550B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512206"/>
            <a:ext cx="8534400" cy="3615267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Increase Lambda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Quicker Reactions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Maintained Separation (Equation)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Limitations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Maintained Separation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Model Specifications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Decelerate to Stop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Time: 30 s</a:t>
            </a:r>
          </a:p>
          <a:p>
            <a:pPr lvl="1"/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0.1s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Headway: 80 m</a:t>
            </a:r>
          </a:p>
          <a:p>
            <a:pPr lvl="1"/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Veh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Length: 4.80 m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Initial Velocity 30 m/s 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5" name="VarLambda80">
            <a:hlinkClick r:id="" action="ppaction://media"/>
            <a:extLst>
              <a:ext uri="{FF2B5EF4-FFF2-40B4-BE49-F238E27FC236}">
                <a16:creationId xmlns:a16="http://schemas.microsoft.com/office/drawing/2014/main" id="{EC4FE670-1BD7-4E90-ABCC-06CC19EB01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35780" y="266699"/>
            <a:ext cx="3668889" cy="27516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VarLambda80Sep">
            <a:hlinkClick r:id="" action="ppaction://media"/>
            <a:extLst>
              <a:ext uri="{FF2B5EF4-FFF2-40B4-BE49-F238E27FC236}">
                <a16:creationId xmlns:a16="http://schemas.microsoft.com/office/drawing/2014/main" id="{0838931C-CBA1-4662-8D53-BA36CF9AA88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58843" y="3865031"/>
            <a:ext cx="3668889" cy="27516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D9E015-99FA-401A-B52D-227B3BF31D39}"/>
              </a:ext>
            </a:extLst>
          </p:cNvPr>
          <p:cNvSpPr txBox="1"/>
          <p:nvPr/>
        </p:nvSpPr>
        <p:spPr>
          <a:xfrm>
            <a:off x="2667000" y="685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www.flickr.com/photos/raybouk/9754412161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0" tooltip="https://creativecommons.org/licenses/by/2.0/"/>
              </a:rPr>
              <a:t>CC BY</a:t>
            </a:r>
            <a:endParaRPr lang="en-US" sz="9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A42387-C1C7-4A96-A711-3092A3967D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806918">
            <a:off x="-251801" y="-64739"/>
            <a:ext cx="2576671" cy="1501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4398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FBE6E-4197-4D36-915F-AA0E9B4B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conventional vs optimized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830E0-2688-4DB4-BA59-7435E9459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Optimization Increases Traffic Loads on Roads.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0AA58-3855-484D-A3EB-6E9561EC0E87}"/>
              </a:ext>
            </a:extLst>
          </p:cNvPr>
          <p:cNvSpPr txBox="1"/>
          <p:nvPr/>
        </p:nvSpPr>
        <p:spPr>
          <a:xfrm>
            <a:off x="9218612" y="428978"/>
            <a:ext cx="29733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Vids Go Here (Formatting so 1 at a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Fine Tuning Spec for Race Car in Background?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Measurement Tools</a:t>
            </a:r>
          </a:p>
          <a:p>
            <a:endParaRPr lang="en-US" dirty="0"/>
          </a:p>
        </p:txBody>
      </p:sp>
      <p:pic>
        <p:nvPicPr>
          <p:cNvPr id="5" name="Distance Comparison Program1">
            <a:hlinkClick r:id="" action="ppaction://media"/>
            <a:extLst>
              <a:ext uri="{FF2B5EF4-FFF2-40B4-BE49-F238E27FC236}">
                <a16:creationId xmlns:a16="http://schemas.microsoft.com/office/drawing/2014/main" id="{80DC3CD1-C58D-4604-A14D-D39FB9939E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4212" y="685800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Separation Comparison Program1">
            <a:hlinkClick r:id="" action="ppaction://media"/>
            <a:extLst>
              <a:ext uri="{FF2B5EF4-FFF2-40B4-BE49-F238E27FC236}">
                <a16:creationId xmlns:a16="http://schemas.microsoft.com/office/drawing/2014/main" id="{FDA92E7E-A700-4BB8-A3E7-FB30E31D8B5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52472" y="685800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1CDB9F-D5B5-4BA0-940E-A234180E82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198032" y="4060753"/>
            <a:ext cx="3208619" cy="213907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528B0D-9409-4E8D-96B3-8C10FF89D62B}"/>
              </a:ext>
            </a:extLst>
          </p:cNvPr>
          <p:cNvSpPr txBox="1"/>
          <p:nvPr/>
        </p:nvSpPr>
        <p:spPr>
          <a:xfrm>
            <a:off x="2286000" y="5969000"/>
            <a:ext cx="762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9" tooltip="http://www.freefoto.co/preview/21-23-10/Traffic-Jam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0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6BAC6C-0FF5-409C-B1D7-06E7758CFD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996384" y="331831"/>
            <a:ext cx="4043656" cy="30327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10000"/>
              </a:srgbClr>
            </a:outerShdw>
            <a:softEdge rad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F2CD2F-A780-4D39-8A84-862832EB923D}"/>
              </a:ext>
            </a:extLst>
          </p:cNvPr>
          <p:cNvSpPr txBox="1"/>
          <p:nvPr/>
        </p:nvSpPr>
        <p:spPr>
          <a:xfrm>
            <a:off x="1674000" y="7008000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2" tooltip="http://commons.wikimedia.org/wiki/File:Traffic_congestion_at_A325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3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71423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FBE6E-4197-4D36-915F-AA0E9B4B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conventional vs optimized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830E0-2688-4DB4-BA59-7435E9459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Acceleration and Deceleration: Smaller Headway yet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	maintaining safety.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0AA58-3855-484D-A3EB-6E9561EC0E87}"/>
              </a:ext>
            </a:extLst>
          </p:cNvPr>
          <p:cNvSpPr txBox="1"/>
          <p:nvPr/>
        </p:nvSpPr>
        <p:spPr>
          <a:xfrm>
            <a:off x="9218612" y="428978"/>
            <a:ext cx="29733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Vids Go Here (Formatting so 1 at a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Fine Tuning Spec for Race Car in Background?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Measurement Tools</a:t>
            </a:r>
          </a:p>
          <a:p>
            <a:endParaRPr lang="en-US" dirty="0"/>
          </a:p>
        </p:txBody>
      </p:sp>
      <p:pic>
        <p:nvPicPr>
          <p:cNvPr id="9" name="Distance Comparison Program2">
            <a:hlinkClick r:id="" action="ppaction://media"/>
            <a:extLst>
              <a:ext uri="{FF2B5EF4-FFF2-40B4-BE49-F238E27FC236}">
                <a16:creationId xmlns:a16="http://schemas.microsoft.com/office/drawing/2014/main" id="{8ABEB600-2EF7-48D1-8C0C-142AECE942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4212" y="685799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Separation Comparison Program3">
            <a:hlinkClick r:id="" action="ppaction://media"/>
            <a:extLst>
              <a:ext uri="{FF2B5EF4-FFF2-40B4-BE49-F238E27FC236}">
                <a16:creationId xmlns:a16="http://schemas.microsoft.com/office/drawing/2014/main" id="{472A8475-93E0-4273-B89B-4EC0E82860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252472" y="3669594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Distance Comparison Program3">
            <a:hlinkClick r:id="" action="ppaction://media"/>
            <a:extLst>
              <a:ext uri="{FF2B5EF4-FFF2-40B4-BE49-F238E27FC236}">
                <a16:creationId xmlns:a16="http://schemas.microsoft.com/office/drawing/2014/main" id="{CA5B1C16-C71F-402E-B327-CFB776407E5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52472" y="685798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Separation Comparison Program2">
            <a:hlinkClick r:id="" action="ppaction://media"/>
            <a:extLst>
              <a:ext uri="{FF2B5EF4-FFF2-40B4-BE49-F238E27FC236}">
                <a16:creationId xmlns:a16="http://schemas.microsoft.com/office/drawing/2014/main" id="{8149ED98-F37B-47A1-B0C7-0088E0DC5EE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468342" y="685797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DE8C53-574E-42F3-9E31-82E33BA6DD71}"/>
              </a:ext>
            </a:extLst>
          </p:cNvPr>
          <p:cNvSpPr txBox="1"/>
          <p:nvPr/>
        </p:nvSpPr>
        <p:spPr>
          <a:xfrm>
            <a:off x="261257" y="91440"/>
            <a:ext cx="11730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Model Specifications:    Time: 30 s,   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0.1s,    Lambda: 2.3,   Headway: 50 m,   Initial Velocity 30 m/s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2D61F9B-0823-4136-87DA-B83BC4403E1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71000"/>
                    </a14:imgEffect>
                    <a14:imgEffect>
                      <a14:colorTemperature colorTemp="7318"/>
                    </a14:imgEffect>
                    <a14:imgEffect>
                      <a14:saturation sat="0"/>
                    </a14:imgEffect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4"/>
          <a:stretch/>
        </p:blipFill>
        <p:spPr>
          <a:xfrm>
            <a:off x="-648861" y="3669595"/>
            <a:ext cx="4776656" cy="3821732"/>
          </a:xfrm>
          <a:prstGeom prst="rect">
            <a:avLst/>
          </a:prstGeom>
          <a:effectLst>
            <a:reflection endPos="65000" dist="50800" dir="5400000" sy="-100000" algn="bl" rotWithShape="0"/>
            <a:softEdge rad="279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8FBE6E-4197-4D36-915F-AA0E9B4B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conventional vs optimized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830E0-2688-4DB4-BA59-7435E9459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843846"/>
            <a:ext cx="8534400" cy="3615267"/>
          </a:xfrm>
        </p:spPr>
        <p:txBody>
          <a:bodyPr anchor="b"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Emergency Acceleration and Deceleration: Still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	keeping passengers safe while adding more space for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	larger roads capacity</a:t>
            </a:r>
          </a:p>
        </p:txBody>
      </p:sp>
      <p:pic>
        <p:nvPicPr>
          <p:cNvPr id="5" name="Distance Comparison Program4">
            <a:hlinkClick r:id="" action="ppaction://media"/>
            <a:extLst>
              <a:ext uri="{FF2B5EF4-FFF2-40B4-BE49-F238E27FC236}">
                <a16:creationId xmlns:a16="http://schemas.microsoft.com/office/drawing/2014/main" id="{F7CBF8E3-EFC9-4DB4-8E5D-723F89D4C6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84212" y="685796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Separation Comparison Program4">
            <a:hlinkClick r:id="" action="ppaction://media"/>
            <a:extLst>
              <a:ext uri="{FF2B5EF4-FFF2-40B4-BE49-F238E27FC236}">
                <a16:creationId xmlns:a16="http://schemas.microsoft.com/office/drawing/2014/main" id="{6E33BC7F-5550-47E1-9B9D-E50E8B6108C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468342" y="685795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Distance Comparison Program5">
            <a:hlinkClick r:id="" action="ppaction://media"/>
            <a:extLst>
              <a:ext uri="{FF2B5EF4-FFF2-40B4-BE49-F238E27FC236}">
                <a16:creationId xmlns:a16="http://schemas.microsoft.com/office/drawing/2014/main" id="{C45D7040-0BAE-44AA-BDE4-984714FFAD7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52472" y="685795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Separation Comparison Program5">
            <a:hlinkClick r:id="" action="ppaction://media"/>
            <a:extLst>
              <a:ext uri="{FF2B5EF4-FFF2-40B4-BE49-F238E27FC236}">
                <a16:creationId xmlns:a16="http://schemas.microsoft.com/office/drawing/2014/main" id="{98E215E4-B233-4792-9372-B560B416317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252472" y="3669594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9813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A92D5F-22F5-4E57-BBF4-0FABAC849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81902" y="2644696"/>
            <a:ext cx="3381538" cy="24229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25A7D-9B15-4F95-8A94-3FE6160A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BDB00-F0E4-47A4-9D6C-845975C00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Humans too irregular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Automated Traffic is much more 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Precise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Knowledgeable about neighbors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Used to find maximum load of a single lane highway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Maintain Safety Above 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FD96B-FD5D-493B-9E12-C5CBB6ED5CC2}"/>
              </a:ext>
            </a:extLst>
          </p:cNvPr>
          <p:cNvSpPr txBox="1"/>
          <p:nvPr/>
        </p:nvSpPr>
        <p:spPr>
          <a:xfrm>
            <a:off x="8252178" y="685800"/>
            <a:ext cx="285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Automated Car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22FC3-2350-48E4-B19A-F75559618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063285" y="499535"/>
            <a:ext cx="3634439" cy="24229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3171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7F9AE-A0FD-401C-B623-F3277E86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0ABDA-C22E-4385-A6E5-BCA38C42B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Model of Traffic Flow along a single lane.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Only the first vehicle varies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Following vehicle’s are dependent on the previous vehicles speed and a constant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Constant determined by user.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39526E-9BAA-4684-8DBE-1BAD59DAA67A}"/>
              </a:ext>
            </a:extLst>
          </p:cNvPr>
          <p:cNvSpPr txBox="1"/>
          <p:nvPr/>
        </p:nvSpPr>
        <p:spPr>
          <a:xfrm>
            <a:off x="7834489" y="203200"/>
            <a:ext cx="393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Race Strip</a:t>
            </a:r>
          </a:p>
        </p:txBody>
      </p:sp>
    </p:spTree>
    <p:extLst>
      <p:ext uri="{BB962C8B-B14F-4D97-AF65-F5344CB8AC3E}">
        <p14:creationId xmlns:p14="http://schemas.microsoft.com/office/powerpoint/2010/main" val="185932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F59ED-2DFD-4BB4-AB6E-3FF359554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– Create and Run</a:t>
            </a:r>
            <a:br>
              <a:rPr lang="en-US" dirty="0"/>
            </a:br>
            <a:r>
              <a:rPr lang="en-US" dirty="0"/>
              <a:t>future goals of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09D79-5553-4932-8475-DA725D46D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Learned how to Create and Run Multiple Files at once w/ little user interaction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Model has capability to run with different vehicle specifications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Lambda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Initial Velocity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Initial Separation Distance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Vehicle Length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Maximum Acceleration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Maximum Velocity</a:t>
            </a:r>
          </a:p>
        </p:txBody>
      </p:sp>
    </p:spTree>
    <p:extLst>
      <p:ext uri="{BB962C8B-B14F-4D97-AF65-F5344CB8AC3E}">
        <p14:creationId xmlns:p14="http://schemas.microsoft.com/office/powerpoint/2010/main" val="507313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C822-ACB5-4E4F-8D7D-36C91923B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12043"/>
            <a:ext cx="8534400" cy="1507067"/>
          </a:xfrm>
        </p:spPr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B9E11-83E9-45A6-A26C-F5F606A6F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379132"/>
            <a:ext cx="8534400" cy="361526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https://www.michigan.gov/documents/msp/BrakeTesting-MSP_VehicleEval08_Web_221473_7.pdf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5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0319A-E87A-4C7A-BC0B-3620C1971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Mathematics and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0E0B80-1D6B-45B9-993C-3FBE636BD0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4212" y="685801"/>
                <a:ext cx="8534400" cy="3801532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General Equation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>
                  <a:solidFill>
                    <a:schemeClr val="tx1">
                      <a:lumMod val="8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What it means: Acceleration tied to Velocity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Limited to only velocities</a:t>
                </a:r>
              </a:p>
              <a:p>
                <a:endParaRPr lang="en-US" dirty="0">
                  <a:solidFill>
                    <a:schemeClr val="tx1">
                      <a:lumMod val="8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Discretized: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>
                  <a:solidFill>
                    <a:schemeClr val="tx1">
                      <a:lumMod val="8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′−1)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>
                  <a:solidFill>
                    <a:schemeClr val="tx1">
                      <a:lumMod val="8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−1)= 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]− 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[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>
                  <a:solidFill>
                    <a:schemeClr val="tx1">
                      <a:lumMod val="8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tx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)= 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′ [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]+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>
                  <a:solidFill>
                    <a:schemeClr val="tx1">
                      <a:lumMod val="8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)= </m:t>
                    </m:r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−1)− 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tx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]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					*Major Problem O(</a:t>
                </a:r>
                <a:r>
                  <a:rPr lang="en-US" dirty="0" err="1">
                    <a:solidFill>
                      <a:schemeClr val="tx1">
                        <a:lumMod val="85000"/>
                      </a:schemeClr>
                    </a:solidFill>
                  </a:rPr>
                  <a:t>dt</a:t>
                </a:r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)			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0E0B80-1D6B-45B9-993C-3FBE636BD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685801"/>
                <a:ext cx="8534400" cy="3801532"/>
              </a:xfrm>
              <a:blipFill>
                <a:blip r:embed="rId2"/>
                <a:stretch>
                  <a:fillRect t="-963" b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F5909E2-A935-40E1-9919-CBF8DBA855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8021780"/>
                  </p:ext>
                </p:extLst>
              </p:nvPr>
            </p:nvGraphicFramePr>
            <p:xfrm>
              <a:off x="6640286" y="975949"/>
              <a:ext cx="3833767" cy="309530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79426">
                      <a:extLst>
                        <a:ext uri="{9D8B030D-6E8A-4147-A177-3AD203B41FA5}">
                          <a16:colId xmlns:a16="http://schemas.microsoft.com/office/drawing/2014/main" val="4259856381"/>
                        </a:ext>
                      </a:extLst>
                    </a:gridCol>
                    <a:gridCol w="2754341">
                      <a:extLst>
                        <a:ext uri="{9D8B030D-6E8A-4147-A177-3AD203B41FA5}">
                          <a16:colId xmlns:a16="http://schemas.microsoft.com/office/drawing/2014/main" val="1471265585"/>
                        </a:ext>
                      </a:extLst>
                    </a:gridCol>
                  </a:tblGrid>
                  <a:tr h="496410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Legend of Symbols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2828"/>
                      </a:ext>
                    </a:extLst>
                  </a:tr>
                  <a:tr h="95644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1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𝑑𝑣</m:t>
                                        </m:r>
                                      </m:e>
                                      <m:sub>
                                        <m:r>
                                          <a:rPr lang="en-US" sz="11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Acceleration of the jth vehicle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20074399"/>
                      </a:ext>
                    </a:extLst>
                  </a:tr>
                  <a:tr h="49641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Constant that user defines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7059974"/>
                      </a:ext>
                    </a:extLst>
                  </a:tr>
                  <a:tr h="60974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Real Time Speed of Previous Car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712415"/>
                      </a:ext>
                    </a:extLst>
                  </a:tr>
                  <a:tr h="53629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(t)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Real Time Speed of Current Car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60201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F5909E2-A935-40E1-9919-CBF8DBA855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8021780"/>
                  </p:ext>
                </p:extLst>
              </p:nvPr>
            </p:nvGraphicFramePr>
            <p:xfrm>
              <a:off x="6640286" y="975949"/>
              <a:ext cx="3833767" cy="309530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79426">
                      <a:extLst>
                        <a:ext uri="{9D8B030D-6E8A-4147-A177-3AD203B41FA5}">
                          <a16:colId xmlns:a16="http://schemas.microsoft.com/office/drawing/2014/main" val="4259856381"/>
                        </a:ext>
                      </a:extLst>
                    </a:gridCol>
                    <a:gridCol w="2754341">
                      <a:extLst>
                        <a:ext uri="{9D8B030D-6E8A-4147-A177-3AD203B41FA5}">
                          <a16:colId xmlns:a16="http://schemas.microsoft.com/office/drawing/2014/main" val="1471265585"/>
                        </a:ext>
                      </a:extLst>
                    </a:gridCol>
                  </a:tblGrid>
                  <a:tr h="496410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Legend of Symbols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2828"/>
                      </a:ext>
                    </a:extLst>
                  </a:tr>
                  <a:tr h="956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5" t="-52229" r="-257062" b="-1732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Acceleration of the jth vehicle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20074399"/>
                      </a:ext>
                    </a:extLst>
                  </a:tr>
                  <a:tr h="4964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5" t="-291463" r="-257062" b="-2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Constant that user defines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7059974"/>
                      </a:ext>
                    </a:extLst>
                  </a:tr>
                  <a:tr h="6097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5" t="-321000" r="-257062" b="-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Real Time Speed of Previous Car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712415"/>
                      </a:ext>
                    </a:extLst>
                  </a:tr>
                  <a:tr h="5362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5" t="-478409" r="-257062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Real Time Speed of Current Car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60201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A666ACF-33A3-432B-BEF7-83DF0A1A488C}"/>
              </a:ext>
            </a:extLst>
          </p:cNvPr>
          <p:cNvSpPr txBox="1"/>
          <p:nvPr/>
        </p:nvSpPr>
        <p:spPr>
          <a:xfrm>
            <a:off x="9572978" y="225778"/>
            <a:ext cx="2088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Math Clip Art</a:t>
            </a:r>
          </a:p>
          <a:p>
            <a:r>
              <a:rPr lang="en-US" dirty="0"/>
              <a:t>Scholarly by hand</a:t>
            </a:r>
          </a:p>
          <a:p>
            <a:r>
              <a:rPr lang="en-US" dirty="0"/>
              <a:t>Design of Car on Paper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E71A0-D65B-4203-A88C-58ADC54AF460}"/>
              </a:ext>
            </a:extLst>
          </p:cNvPr>
          <p:cNvSpPr txBox="1"/>
          <p:nvPr/>
        </p:nvSpPr>
        <p:spPr>
          <a:xfrm>
            <a:off x="2798820" y="5337797"/>
            <a:ext cx="44165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://theconversation.com/cops-may-feel-biggest-impact-from-driverless-car-revolution-38767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d/4.0/"/>
              </a:rPr>
              <a:t>CC BY-ND</a:t>
            </a:r>
            <a:endParaRPr lang="en-US" sz="9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7862A5-4245-46C3-A9B0-BC3F0F1C38E9}"/>
              </a:ext>
            </a:extLst>
          </p:cNvPr>
          <p:cNvSpPr txBox="1"/>
          <p:nvPr/>
        </p:nvSpPr>
        <p:spPr>
          <a:xfrm>
            <a:off x="2948820" y="5487797"/>
            <a:ext cx="44165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://theconversation.com/cops-may-feel-biggest-impact-from-driverless-car-revolution-38767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d/4.0/"/>
              </a:rPr>
              <a:t>CC BY-ND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521276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4AEA-9AD5-4987-BC6F-212DE0DBA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4</a:t>
            </a:r>
            <a:r>
              <a:rPr lang="en-US" baseline="30000" dirty="0"/>
              <a:t>th</a:t>
            </a:r>
            <a:r>
              <a:rPr lang="en-US" dirty="0"/>
              <a:t> Order</a:t>
            </a:r>
            <a:br>
              <a:rPr lang="en-US" dirty="0"/>
            </a:br>
            <a:r>
              <a:rPr lang="en-US" dirty="0"/>
              <a:t>Pseudocode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3C8B0-2037-4DC1-8B43-1FEF13EE70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i="1" dirty="0">
                    <a:solidFill>
                      <a:schemeClr val="tx1">
                        <a:lumMod val="85000"/>
                      </a:schemeClr>
                    </a:solidFill>
                  </a:rPr>
                  <a:t>First Step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  </a:t>
                </a:r>
              </a:p>
              <a:p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Second Step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∗∗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Third Step 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∗∗∗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∗∗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  </a:t>
                </a:r>
              </a:p>
              <a:p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Final Step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∗[ 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+2 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+2 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endParaRPr lang="en-US" dirty="0">
                  <a:solidFill>
                    <a:schemeClr val="tx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3C8B0-2037-4DC1-8B43-1FEF13EE70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6" t="-2530" b="-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8D3FF1B-3C34-4C42-B1D6-F1AFFE6A08B3}"/>
              </a:ext>
            </a:extLst>
          </p:cNvPr>
          <p:cNvSpPr txBox="1"/>
          <p:nvPr/>
        </p:nvSpPr>
        <p:spPr>
          <a:xfrm>
            <a:off x="9218612" y="541867"/>
            <a:ext cx="22396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 of Runge-</a:t>
            </a:r>
            <a:r>
              <a:rPr lang="en-US" dirty="0" err="1"/>
              <a:t>Kutta</a:t>
            </a:r>
            <a:endParaRPr lang="en-US" dirty="0"/>
          </a:p>
          <a:p>
            <a:r>
              <a:rPr lang="en-US" dirty="0"/>
              <a:t>Computer Code/Big Number Crunch</a:t>
            </a:r>
          </a:p>
          <a:p>
            <a:r>
              <a:rPr lang="en-US" dirty="0"/>
              <a:t>Computer Graphics Car or Unveiling</a:t>
            </a:r>
          </a:p>
        </p:txBody>
      </p:sp>
    </p:spTree>
    <p:extLst>
      <p:ext uri="{BB962C8B-B14F-4D97-AF65-F5344CB8AC3E}">
        <p14:creationId xmlns:p14="http://schemas.microsoft.com/office/powerpoint/2010/main" val="1029992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227C-2354-4896-9956-1B6D871C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405EC-FEF5-416E-96D7-2223B3088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Problem about Displacement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Order of Magnitude of Error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Planetary Motion Example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Code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EE2730-CEF8-4544-9F54-B481BED406EC}"/>
              </a:ext>
            </a:extLst>
          </p:cNvPr>
          <p:cNvSpPr txBox="1"/>
          <p:nvPr/>
        </p:nvSpPr>
        <p:spPr>
          <a:xfrm>
            <a:off x="7315200" y="225778"/>
            <a:ext cx="2156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Mounting Tires, Installing Engine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BBC1F-D75F-4363-9F87-D56A0496A134}"/>
              </a:ext>
            </a:extLst>
          </p:cNvPr>
          <p:cNvSpPr txBox="1"/>
          <p:nvPr/>
        </p:nvSpPr>
        <p:spPr>
          <a:xfrm>
            <a:off x="8511822" y="1426107"/>
            <a:ext cx="2020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 of Code,</a:t>
            </a:r>
          </a:p>
          <a:p>
            <a:r>
              <a:rPr lang="en-US" dirty="0"/>
              <a:t>Picture of Functions</a:t>
            </a:r>
          </a:p>
        </p:txBody>
      </p:sp>
    </p:spTree>
    <p:extLst>
      <p:ext uri="{BB962C8B-B14F-4D97-AF65-F5344CB8AC3E}">
        <p14:creationId xmlns:p14="http://schemas.microsoft.com/office/powerpoint/2010/main" val="195489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227C-2354-4896-9956-1B6D871C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405EC-FEF5-416E-96D7-2223B3088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Maximum Time: 		Limit 37 s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Change in Time: 	0.10 (for video purposes)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Max Acceleration: 	7.276 m/s</a:t>
            </a:r>
            <a:r>
              <a:rPr lang="en-US" baseline="30000" dirty="0">
                <a:solidFill>
                  <a:schemeClr val="tx1">
                    <a:lumMod val="85000"/>
                  </a:schemeClr>
                </a:solidFill>
              </a:rPr>
              <a:t>2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( 23.87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ft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/s</a:t>
            </a:r>
            <a:r>
              <a:rPr lang="en-US" baseline="30000" dirty="0">
                <a:solidFill>
                  <a:schemeClr val="tx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)</a:t>
            </a:r>
            <a:endParaRPr lang="en-US" baseline="300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Max Velocity:		49.174 m/s ( 110 mph )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Initial Velocity: 		30.0 m/s	( 67.1 mph )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Ind. Vehicle Length: 4.80 m		( 15.7 feet )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Lambda:			 0.90 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EE2730-CEF8-4544-9F54-B481BED406EC}"/>
              </a:ext>
            </a:extLst>
          </p:cNvPr>
          <p:cNvSpPr txBox="1"/>
          <p:nvPr/>
        </p:nvSpPr>
        <p:spPr>
          <a:xfrm>
            <a:off x="7315200" y="225778"/>
            <a:ext cx="2156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Mounting Tires, Installing Engine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BBC1F-D75F-4363-9F87-D56A0496A134}"/>
              </a:ext>
            </a:extLst>
          </p:cNvPr>
          <p:cNvSpPr txBox="1"/>
          <p:nvPr/>
        </p:nvSpPr>
        <p:spPr>
          <a:xfrm>
            <a:off x="8511822" y="1426107"/>
            <a:ext cx="2020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 of Code,</a:t>
            </a:r>
          </a:p>
          <a:p>
            <a:r>
              <a:rPr lang="en-US" dirty="0"/>
              <a:t>Picture of Functions</a:t>
            </a:r>
          </a:p>
        </p:txBody>
      </p:sp>
    </p:spTree>
    <p:extLst>
      <p:ext uri="{BB962C8B-B14F-4D97-AF65-F5344CB8AC3E}">
        <p14:creationId xmlns:p14="http://schemas.microsoft.com/office/powerpoint/2010/main" val="2183796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ACEF5-5019-489F-91F9-8F2113C07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overviews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C260D-D843-42AA-9E4B-351A51BAF272}"/>
              </a:ext>
            </a:extLst>
          </p:cNvPr>
          <p:cNvSpPr txBox="1"/>
          <p:nvPr/>
        </p:nvSpPr>
        <p:spPr>
          <a:xfrm>
            <a:off x="179034" y="1881836"/>
            <a:ext cx="6784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 of all three things goes here. Add labels as necessary</a:t>
            </a:r>
          </a:p>
          <a:p>
            <a:r>
              <a:rPr lang="en-US" dirty="0"/>
              <a:t>Tires Strip Down the left Side</a:t>
            </a:r>
          </a:p>
          <a:p>
            <a:endParaRPr lang="en-US" dirty="0"/>
          </a:p>
        </p:txBody>
      </p:sp>
      <p:pic>
        <p:nvPicPr>
          <p:cNvPr id="3" name="Distance AllPrograms Auto">
            <a:hlinkClick r:id="" action="ppaction://media"/>
            <a:extLst>
              <a:ext uri="{FF2B5EF4-FFF2-40B4-BE49-F238E27FC236}">
                <a16:creationId xmlns:a16="http://schemas.microsoft.com/office/drawing/2014/main" id="{96734CB8-5172-4FA8-8002-181815343C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1345" y="285043"/>
            <a:ext cx="5489223" cy="411691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5763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D256F-4708-488A-A266-1E2908AB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Steady state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2C4A3B-EF80-4B50-A046-DE6A721C3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Vid goes here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Open highway picture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Line of cars, high speed( race )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Tire 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91529-CA4F-4CBD-9C32-4A6C7A8CD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3784601"/>
          </a:xfrm>
        </p:spPr>
        <p:txBody>
          <a:bodyPr>
            <a:normAutofit/>
          </a:bodyPr>
          <a:lstStyle/>
          <a:p>
            <a:r>
              <a:rPr lang="en-US" dirty="0"/>
              <a:t>All vehicles remain at initial velocity for the entire interval.</a:t>
            </a:r>
          </a:p>
          <a:p>
            <a:r>
              <a:rPr lang="en-US" dirty="0"/>
              <a:t>Kind of boring</a:t>
            </a:r>
          </a:p>
          <a:p>
            <a:r>
              <a:rPr lang="en-US" dirty="0"/>
              <a:t>Program Specs: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Time: 30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dt</a:t>
            </a:r>
            <a:r>
              <a:rPr lang="en-US" dirty="0"/>
              <a:t>: 0.1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Lambda: 0.90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Veh</a:t>
            </a:r>
            <a:r>
              <a:rPr lang="en-US" dirty="0"/>
              <a:t> Length: 4.80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Init</a:t>
            </a:r>
            <a:r>
              <a:rPr lang="en-US" dirty="0"/>
              <a:t> Sep </a:t>
            </a:r>
            <a:r>
              <a:rPr lang="en-US" dirty="0" err="1"/>
              <a:t>Dist</a:t>
            </a:r>
            <a:r>
              <a:rPr lang="en-US" dirty="0"/>
              <a:t>: 80.00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Init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:  30.00 m/s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Distance Comparison Program1">
            <a:hlinkClick r:id="" action="ppaction://media"/>
            <a:extLst>
              <a:ext uri="{FF2B5EF4-FFF2-40B4-BE49-F238E27FC236}">
                <a16:creationId xmlns:a16="http://schemas.microsoft.com/office/drawing/2014/main" id="{0128FBA0-2DE6-4688-9828-B111C51FF9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28296" y="198724"/>
            <a:ext cx="4655432" cy="31540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Separation Comparison Program1">
            <a:hlinkClick r:id="" action="ppaction://media"/>
            <a:extLst>
              <a:ext uri="{FF2B5EF4-FFF2-40B4-BE49-F238E27FC236}">
                <a16:creationId xmlns:a16="http://schemas.microsoft.com/office/drawing/2014/main" id="{67A56BFC-64D5-4CD0-A10E-5F4931865B8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99765" y="3488267"/>
            <a:ext cx="4723030" cy="32201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88490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5BD1B1-F5AE-4DF8-9FA4-66D4AD09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1B9B73-9D81-43F9-A52D-B95C9F125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Vid goes here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NASCAR Just Start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Tires Down Side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979AAA-1EF5-413C-A772-488573174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1" y="2209799"/>
            <a:ext cx="3842633" cy="394280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Vehicles accelerate 30% from a steady state.</a:t>
            </a:r>
          </a:p>
          <a:p>
            <a:r>
              <a:rPr lang="en-US" dirty="0"/>
              <a:t>More Realistic, Everyday Driving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Increases and Decreases in speed due to road.</a:t>
            </a:r>
          </a:p>
          <a:p>
            <a:r>
              <a:rPr lang="en-US" dirty="0"/>
              <a:t>Program Specs: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Time: 30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dt</a:t>
            </a:r>
            <a:r>
              <a:rPr lang="en-US" dirty="0"/>
              <a:t>: 0.1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Lambda: 0.90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Veh</a:t>
            </a:r>
            <a:r>
              <a:rPr lang="en-US" dirty="0"/>
              <a:t> Length: 4.80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Init</a:t>
            </a:r>
            <a:r>
              <a:rPr lang="en-US" dirty="0"/>
              <a:t> Sep </a:t>
            </a:r>
            <a:r>
              <a:rPr lang="en-US" dirty="0" err="1"/>
              <a:t>Dist</a:t>
            </a:r>
            <a:r>
              <a:rPr lang="en-US" dirty="0"/>
              <a:t>: 80.00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Init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:  30.00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Distance Comparison Program2">
            <a:hlinkClick r:id="" action="ppaction://media"/>
            <a:extLst>
              <a:ext uri="{FF2B5EF4-FFF2-40B4-BE49-F238E27FC236}">
                <a16:creationId xmlns:a16="http://schemas.microsoft.com/office/drawing/2014/main" id="{F2DCBC35-6863-4085-9740-3B2BF67F02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73165" y="281162"/>
            <a:ext cx="3965693" cy="29742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Separation Comparison Program2">
            <a:hlinkClick r:id="" action="ppaction://media"/>
            <a:extLst>
              <a:ext uri="{FF2B5EF4-FFF2-40B4-BE49-F238E27FC236}">
                <a16:creationId xmlns:a16="http://schemas.microsoft.com/office/drawing/2014/main" id="{4969AACE-DA4D-4C50-AFDF-E3DFD065E4A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73164" y="3550708"/>
            <a:ext cx="3965693" cy="29742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9156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559</TotalTime>
  <Words>948</Words>
  <Application>Microsoft Office PowerPoint</Application>
  <PresentationFormat>Widescreen</PresentationFormat>
  <Paragraphs>227</Paragraphs>
  <Slides>21</Slides>
  <Notes>0</Notes>
  <HiddenSlides>0</HiddenSlides>
  <MMClips>25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Century Gothic</vt:lpstr>
      <vt:lpstr>Times New Roman</vt:lpstr>
      <vt:lpstr>Wingdings 3</vt:lpstr>
      <vt:lpstr>Slice</vt:lpstr>
      <vt:lpstr>Traffic flow</vt:lpstr>
      <vt:lpstr>Description</vt:lpstr>
      <vt:lpstr>Mathematics and equations</vt:lpstr>
      <vt:lpstr>Runge-kutta 4th Order Pseudocode </vt:lpstr>
      <vt:lpstr>Implementation</vt:lpstr>
      <vt:lpstr>Implementation – Specifications</vt:lpstr>
      <vt:lpstr>Scenario overviews</vt:lpstr>
      <vt:lpstr>Steady state</vt:lpstr>
      <vt:lpstr>Acceleration</vt:lpstr>
      <vt:lpstr>Deceleration</vt:lpstr>
      <vt:lpstr>accelerating from Rest</vt:lpstr>
      <vt:lpstr>Decelerating to a stop</vt:lpstr>
      <vt:lpstr>Changing initial position (Broad)</vt:lpstr>
      <vt:lpstr>Changing initial position  (fine)</vt:lpstr>
      <vt:lpstr>Changing lambda</vt:lpstr>
      <vt:lpstr>Comparing conventional vs optimized traffic</vt:lpstr>
      <vt:lpstr>Comparing conventional vs optimized traffic</vt:lpstr>
      <vt:lpstr>Comparing conventional vs optimized traffic</vt:lpstr>
      <vt:lpstr>Applications Of Model</vt:lpstr>
      <vt:lpstr>Multi – Create and Run future goals of model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flow</dc:title>
  <dc:creator>Joel Chavali</dc:creator>
  <cp:lastModifiedBy>Joel Chavali</cp:lastModifiedBy>
  <cp:revision>78</cp:revision>
  <dcterms:created xsi:type="dcterms:W3CDTF">2017-08-03T13:26:05Z</dcterms:created>
  <dcterms:modified xsi:type="dcterms:W3CDTF">2017-08-11T07:56:50Z</dcterms:modified>
</cp:coreProperties>
</file>